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sldIdLst>
    <p:sldId id="256" r:id="rId2"/>
    <p:sldId id="257" r:id="rId3"/>
    <p:sldId id="258" r:id="rId4"/>
    <p:sldId id="259" r:id="rId5"/>
    <p:sldId id="260" r:id="rId6"/>
    <p:sldId id="261" r:id="rId7"/>
    <p:sldId id="262" r:id="rId8"/>
    <p:sldId id="263" r:id="rId9"/>
    <p:sldId id="264" r:id="rId10"/>
    <p:sldId id="277"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344" y="1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10/13/14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10/13/14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10/13/14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10/13/14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10/13/14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10/13/14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10/13/14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10/13/14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10/13/14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10/13/14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10/13/14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10/13/14</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house.go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19200" y="4100856"/>
            <a:ext cx="6400800" cy="1752600"/>
          </a:xfrm>
        </p:spPr>
        <p:txBody>
          <a:bodyPr>
            <a:noAutofit/>
          </a:bodyPr>
          <a:lstStyle/>
          <a:p>
            <a:r>
              <a:rPr lang="en-US" sz="3600" dirty="0" smtClean="0">
                <a:latin typeface="Chalkduster"/>
                <a:cs typeface="Chalkduster"/>
              </a:rPr>
              <a:t>Debate I </a:t>
            </a:r>
          </a:p>
          <a:p>
            <a:r>
              <a:rPr lang="en-US" sz="3600" dirty="0" smtClean="0">
                <a:latin typeface="Chalkduster"/>
                <a:cs typeface="Chalkduster"/>
              </a:rPr>
              <a:t>Mr. Machado</a:t>
            </a:r>
          </a:p>
          <a:p>
            <a:r>
              <a:rPr lang="en-US" sz="3600" dirty="0" smtClean="0">
                <a:latin typeface="Chalkduster"/>
                <a:cs typeface="Chalkduster"/>
              </a:rPr>
              <a:t>Monarch High School</a:t>
            </a:r>
            <a:endParaRPr lang="en-US" sz="3600" dirty="0">
              <a:latin typeface="Chalkduster"/>
              <a:cs typeface="Chalkduster"/>
            </a:endParaRPr>
          </a:p>
        </p:txBody>
      </p:sp>
      <p:sp>
        <p:nvSpPr>
          <p:cNvPr id="3" name="Title 2"/>
          <p:cNvSpPr>
            <a:spLocks noGrp="1"/>
          </p:cNvSpPr>
          <p:nvPr>
            <p:ph type="ctrTitle"/>
          </p:nvPr>
        </p:nvSpPr>
        <p:spPr>
          <a:xfrm>
            <a:off x="0" y="1632240"/>
            <a:ext cx="9144000" cy="1470025"/>
          </a:xfrm>
        </p:spPr>
        <p:txBody>
          <a:bodyPr/>
          <a:lstStyle/>
          <a:p>
            <a:pPr>
              <a:lnSpc>
                <a:spcPct val="150000"/>
              </a:lnSpc>
            </a:pPr>
            <a:r>
              <a:rPr lang="en-US" sz="6600" dirty="0" smtClean="0">
                <a:solidFill>
                  <a:schemeClr val="tx2"/>
                </a:solidFill>
                <a:latin typeface="Chalkduster"/>
                <a:cs typeface="Chalkduster"/>
              </a:rPr>
              <a:t>Congressional debate</a:t>
            </a:r>
            <a:endParaRPr lang="en-US" sz="6600" dirty="0">
              <a:solidFill>
                <a:schemeClr val="tx2"/>
              </a:solidFill>
              <a:latin typeface="Chalkduster"/>
              <a:cs typeface="Chalkduster"/>
            </a:endParaRPr>
          </a:p>
        </p:txBody>
      </p:sp>
    </p:spTree>
    <p:extLst>
      <p:ext uri="{BB962C8B-B14F-4D97-AF65-F5344CB8AC3E}">
        <p14:creationId xmlns:p14="http://schemas.microsoft.com/office/powerpoint/2010/main" val="2528534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4491"/>
            <a:ext cx="7924800" cy="702098"/>
          </a:xfrm>
        </p:spPr>
        <p:txBody>
          <a:bodyPr/>
          <a:lstStyle/>
          <a:p>
            <a:pPr algn="ctr"/>
            <a:r>
              <a:rPr lang="en-US" sz="4400" dirty="0" smtClean="0">
                <a:solidFill>
                  <a:srgbClr val="DC9E1F"/>
                </a:solidFill>
                <a:latin typeface="Chalkduster"/>
                <a:cs typeface="Chalkduster"/>
              </a:rPr>
              <a:t>Resolution </a:t>
            </a:r>
            <a:endParaRPr lang="en-US" sz="4400" dirty="0">
              <a:solidFill>
                <a:srgbClr val="DC9E1F"/>
              </a:solidFill>
              <a:latin typeface="Chalkduster"/>
              <a:cs typeface="Chalkduster"/>
            </a:endParaRPr>
          </a:p>
        </p:txBody>
      </p:sp>
      <p:sp>
        <p:nvSpPr>
          <p:cNvPr id="3" name="Content Placeholder 2"/>
          <p:cNvSpPr>
            <a:spLocks noGrp="1"/>
          </p:cNvSpPr>
          <p:nvPr>
            <p:ph sz="quarter" idx="13"/>
          </p:nvPr>
        </p:nvSpPr>
        <p:spPr>
          <a:xfrm>
            <a:off x="609600" y="1270083"/>
            <a:ext cx="7924800" cy="4444917"/>
          </a:xfrm>
        </p:spPr>
        <p:txBody>
          <a:bodyPr>
            <a:noAutofit/>
          </a:bodyPr>
          <a:lstStyle/>
          <a:p>
            <a:r>
              <a:rPr lang="en-US" sz="2400" dirty="0"/>
              <a:t>E</a:t>
            </a:r>
            <a:r>
              <a:rPr lang="en-US" sz="2400" dirty="0" smtClean="0"/>
              <a:t>xpression </a:t>
            </a:r>
            <a:r>
              <a:rPr lang="en-US" sz="2400" dirty="0"/>
              <a:t>of conviction, or value belief of an assembly, which may urge, request or suggest further action </a:t>
            </a:r>
            <a:r>
              <a:rPr lang="en-US" sz="2400" dirty="0" smtClean="0"/>
              <a:t>by another </a:t>
            </a:r>
            <a:r>
              <a:rPr lang="en-US" sz="2400" dirty="0"/>
              <a:t>decision-making authority</a:t>
            </a:r>
            <a:r>
              <a:rPr lang="en-US" sz="2400" dirty="0" smtClean="0"/>
              <a:t>.</a:t>
            </a:r>
          </a:p>
          <a:p>
            <a:r>
              <a:rPr lang="en-US" sz="2400" dirty="0" smtClean="0"/>
              <a:t>Resolutions </a:t>
            </a:r>
            <a:r>
              <a:rPr lang="en-US" sz="2400" dirty="0"/>
              <a:t>are simply position statements on issues Congress </a:t>
            </a:r>
            <a:r>
              <a:rPr lang="en-US" sz="2400" dirty="0" smtClean="0"/>
              <a:t>does not </a:t>
            </a:r>
            <a:r>
              <a:rPr lang="en-US" sz="2400" dirty="0"/>
              <a:t>have jurisdiction over (such as a foreign issue, although a bill </a:t>
            </a:r>
            <a:r>
              <a:rPr lang="en-US" sz="2400" dirty="0" smtClean="0"/>
              <a:t>can suggest </a:t>
            </a:r>
            <a:r>
              <a:rPr lang="en-US" sz="2400" dirty="0"/>
              <a:t>foreign aid), a recommendation to another party (such as </a:t>
            </a:r>
            <a:r>
              <a:rPr lang="en-US" sz="2400" dirty="0" smtClean="0"/>
              <a:t>the President</a:t>
            </a:r>
            <a:r>
              <a:rPr lang="en-US" sz="2400" dirty="0"/>
              <a:t>, Supreme Court, or United Nations) or further action (such </a:t>
            </a:r>
            <a:r>
              <a:rPr lang="en-US" sz="2400" dirty="0" smtClean="0"/>
              <a:t>as </a:t>
            </a:r>
            <a:r>
              <a:rPr lang="en-US" sz="2400" dirty="0"/>
              <a:t>amending the Constitution)</a:t>
            </a:r>
            <a:r>
              <a:rPr lang="en-US" sz="2400" dirty="0" smtClean="0"/>
              <a:t>.</a:t>
            </a:r>
          </a:p>
          <a:p>
            <a:r>
              <a:rPr lang="en-US" sz="2400" dirty="0" smtClean="0"/>
              <a:t>Resolutions </a:t>
            </a:r>
            <a:r>
              <a:rPr lang="en-US" sz="2400" dirty="0"/>
              <a:t>lack the force of law, </a:t>
            </a:r>
            <a:r>
              <a:rPr lang="en-US" sz="2400" dirty="0" smtClean="0"/>
              <a:t>and never </a:t>
            </a:r>
            <a:r>
              <a:rPr lang="en-US" sz="2400" dirty="0"/>
              <a:t>establish enforcement.</a:t>
            </a:r>
            <a:endParaRPr lang="en-US" sz="2400" dirty="0"/>
          </a:p>
        </p:txBody>
      </p:sp>
    </p:spTree>
    <p:extLst>
      <p:ext uri="{BB962C8B-B14F-4D97-AF65-F5344CB8AC3E}">
        <p14:creationId xmlns:p14="http://schemas.microsoft.com/office/powerpoint/2010/main" val="562632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4491"/>
            <a:ext cx="7924800" cy="702098"/>
          </a:xfrm>
        </p:spPr>
        <p:txBody>
          <a:bodyPr/>
          <a:lstStyle/>
          <a:p>
            <a:pPr algn="ctr"/>
            <a:r>
              <a:rPr lang="en-US" sz="4400" dirty="0" smtClean="0">
                <a:solidFill>
                  <a:srgbClr val="DC9E1F"/>
                </a:solidFill>
                <a:latin typeface="Chalkduster"/>
                <a:cs typeface="Chalkduster"/>
              </a:rPr>
              <a:t>Jurisdiction</a:t>
            </a:r>
            <a:endParaRPr lang="en-US" sz="4400" dirty="0">
              <a:solidFill>
                <a:srgbClr val="DC9E1F"/>
              </a:solidFill>
              <a:latin typeface="Chalkduster"/>
              <a:cs typeface="Chalkduster"/>
            </a:endParaRPr>
          </a:p>
        </p:txBody>
      </p:sp>
      <p:sp>
        <p:nvSpPr>
          <p:cNvPr id="3" name="Content Placeholder 2"/>
          <p:cNvSpPr>
            <a:spLocks noGrp="1"/>
          </p:cNvSpPr>
          <p:nvPr>
            <p:ph sz="quarter" idx="13"/>
          </p:nvPr>
        </p:nvSpPr>
        <p:spPr>
          <a:xfrm>
            <a:off x="609600" y="1270083"/>
            <a:ext cx="7924800" cy="4444917"/>
          </a:xfrm>
        </p:spPr>
        <p:txBody>
          <a:bodyPr>
            <a:noAutofit/>
          </a:bodyPr>
          <a:lstStyle/>
          <a:p>
            <a:r>
              <a:rPr lang="en-US" sz="3200" dirty="0"/>
              <a:t>T</a:t>
            </a:r>
            <a:r>
              <a:rPr lang="en-US" sz="3200" dirty="0" smtClean="0"/>
              <a:t>he </a:t>
            </a:r>
            <a:r>
              <a:rPr lang="en-US" sz="3200" dirty="0"/>
              <a:t>practical authority granted to a formally constituted legal body or to a political leader to deal with and make pronouncements on legal matters and, by implication, to administer justice within a defined area of responsibility. The term is also used to denote the geographical area or subject-matter to which such authority applies. Areas of jurisdiction apply to local, state, and federal levels.</a:t>
            </a:r>
            <a:endParaRPr lang="en-US" sz="3200" dirty="0"/>
          </a:p>
        </p:txBody>
      </p:sp>
    </p:spTree>
    <p:extLst>
      <p:ext uri="{BB962C8B-B14F-4D97-AF65-F5344CB8AC3E}">
        <p14:creationId xmlns:p14="http://schemas.microsoft.com/office/powerpoint/2010/main" val="4069763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4491"/>
            <a:ext cx="7924800" cy="702098"/>
          </a:xfrm>
        </p:spPr>
        <p:txBody>
          <a:bodyPr/>
          <a:lstStyle/>
          <a:p>
            <a:pPr algn="ctr"/>
            <a:r>
              <a:rPr lang="en-US" sz="4400" dirty="0" smtClean="0">
                <a:solidFill>
                  <a:srgbClr val="DC9E1F"/>
                </a:solidFill>
                <a:latin typeface="Chalkduster"/>
                <a:cs typeface="Chalkduster"/>
              </a:rPr>
              <a:t>Docket </a:t>
            </a:r>
            <a:endParaRPr lang="en-US" sz="4400" dirty="0">
              <a:solidFill>
                <a:srgbClr val="DC9E1F"/>
              </a:solidFill>
              <a:latin typeface="Chalkduster"/>
              <a:cs typeface="Chalkduster"/>
            </a:endParaRPr>
          </a:p>
        </p:txBody>
      </p:sp>
      <p:sp>
        <p:nvSpPr>
          <p:cNvPr id="3" name="Content Placeholder 2"/>
          <p:cNvSpPr>
            <a:spLocks noGrp="1"/>
          </p:cNvSpPr>
          <p:nvPr>
            <p:ph sz="quarter" idx="13"/>
          </p:nvPr>
        </p:nvSpPr>
        <p:spPr>
          <a:xfrm>
            <a:off x="609600" y="1270083"/>
            <a:ext cx="7924800" cy="4444917"/>
          </a:xfrm>
        </p:spPr>
        <p:txBody>
          <a:bodyPr>
            <a:normAutofit/>
          </a:bodyPr>
          <a:lstStyle/>
          <a:p>
            <a:r>
              <a:rPr lang="en-US" sz="3600" dirty="0" smtClean="0"/>
              <a:t>A complete </a:t>
            </a:r>
            <a:r>
              <a:rPr lang="en-US" sz="3600" dirty="0"/>
              <a:t>packet of </a:t>
            </a:r>
            <a:r>
              <a:rPr lang="en-US" sz="3600" dirty="0" smtClean="0"/>
              <a:t>legislation (“bills” or “resolutions”) </a:t>
            </a:r>
            <a:r>
              <a:rPr lang="en-US" sz="3600" dirty="0"/>
              <a:t>distributed by a tournament.</a:t>
            </a:r>
          </a:p>
          <a:p>
            <a:endParaRPr lang="en-US" sz="3600" dirty="0"/>
          </a:p>
        </p:txBody>
      </p:sp>
    </p:spTree>
    <p:extLst>
      <p:ext uri="{BB962C8B-B14F-4D97-AF65-F5344CB8AC3E}">
        <p14:creationId xmlns:p14="http://schemas.microsoft.com/office/powerpoint/2010/main" val="4069763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4491"/>
            <a:ext cx="7924800" cy="702098"/>
          </a:xfrm>
        </p:spPr>
        <p:txBody>
          <a:bodyPr/>
          <a:lstStyle/>
          <a:p>
            <a:pPr algn="ctr"/>
            <a:r>
              <a:rPr lang="en-US" sz="4400" dirty="0" smtClean="0">
                <a:solidFill>
                  <a:srgbClr val="DC9E1F"/>
                </a:solidFill>
                <a:latin typeface="Chalkduster"/>
                <a:cs typeface="Chalkduster"/>
              </a:rPr>
              <a:t>Agenda </a:t>
            </a:r>
            <a:endParaRPr lang="en-US" sz="4400" dirty="0">
              <a:solidFill>
                <a:srgbClr val="DC9E1F"/>
              </a:solidFill>
              <a:latin typeface="Chalkduster"/>
              <a:cs typeface="Chalkduster"/>
            </a:endParaRPr>
          </a:p>
        </p:txBody>
      </p:sp>
      <p:sp>
        <p:nvSpPr>
          <p:cNvPr id="3" name="Content Placeholder 2"/>
          <p:cNvSpPr>
            <a:spLocks noGrp="1"/>
          </p:cNvSpPr>
          <p:nvPr>
            <p:ph sz="quarter" idx="13"/>
          </p:nvPr>
        </p:nvSpPr>
        <p:spPr>
          <a:xfrm>
            <a:off x="609600" y="1270083"/>
            <a:ext cx="7924800" cy="4444917"/>
          </a:xfrm>
        </p:spPr>
        <p:txBody>
          <a:bodyPr>
            <a:normAutofit/>
          </a:bodyPr>
          <a:lstStyle/>
          <a:p>
            <a:r>
              <a:rPr lang="en-US" sz="3600" dirty="0" smtClean="0"/>
              <a:t>The order </a:t>
            </a:r>
            <a:r>
              <a:rPr lang="en-US" sz="3600" dirty="0"/>
              <a:t>of legislation as suggested by a committee or member, and voted on by the assembly (sometimes called </a:t>
            </a:r>
            <a:r>
              <a:rPr lang="en-US" sz="3600" dirty="0" smtClean="0"/>
              <a:t>the calendar)</a:t>
            </a:r>
            <a:r>
              <a:rPr lang="en-US" sz="3600" dirty="0"/>
              <a:t>.</a:t>
            </a:r>
            <a:endParaRPr lang="en-US" sz="3600" dirty="0"/>
          </a:p>
        </p:txBody>
      </p:sp>
    </p:spTree>
    <p:extLst>
      <p:ext uri="{BB962C8B-B14F-4D97-AF65-F5344CB8AC3E}">
        <p14:creationId xmlns:p14="http://schemas.microsoft.com/office/powerpoint/2010/main" val="4069763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4491"/>
            <a:ext cx="7924800" cy="702098"/>
          </a:xfrm>
        </p:spPr>
        <p:txBody>
          <a:bodyPr/>
          <a:lstStyle/>
          <a:p>
            <a:pPr algn="ctr"/>
            <a:r>
              <a:rPr lang="en-US" sz="4400" dirty="0" smtClean="0">
                <a:solidFill>
                  <a:srgbClr val="DC9E1F"/>
                </a:solidFill>
                <a:latin typeface="Chalkduster"/>
                <a:cs typeface="Chalkduster"/>
              </a:rPr>
              <a:t>Presiding Officer </a:t>
            </a:r>
            <a:endParaRPr lang="en-US" sz="4400" dirty="0">
              <a:solidFill>
                <a:srgbClr val="DC9E1F"/>
              </a:solidFill>
              <a:latin typeface="Chalkduster"/>
              <a:cs typeface="Chalkduster"/>
            </a:endParaRPr>
          </a:p>
        </p:txBody>
      </p:sp>
      <p:sp>
        <p:nvSpPr>
          <p:cNvPr id="3" name="Content Placeholder 2"/>
          <p:cNvSpPr>
            <a:spLocks noGrp="1"/>
          </p:cNvSpPr>
          <p:nvPr>
            <p:ph sz="quarter" idx="13"/>
          </p:nvPr>
        </p:nvSpPr>
        <p:spPr>
          <a:xfrm>
            <a:off x="609600" y="1270083"/>
            <a:ext cx="7924800" cy="4444917"/>
          </a:xfrm>
        </p:spPr>
        <p:txBody>
          <a:bodyPr>
            <a:normAutofit/>
          </a:bodyPr>
          <a:lstStyle/>
          <a:p>
            <a:r>
              <a:rPr lang="en-US" sz="3600" dirty="0" smtClean="0"/>
              <a:t>The leader who runs meetings by recognizing  members to speak or move. </a:t>
            </a:r>
          </a:p>
          <a:p>
            <a:r>
              <a:rPr lang="en-US" sz="3600" dirty="0" smtClean="0"/>
              <a:t>Also called the Chair.</a:t>
            </a:r>
          </a:p>
          <a:p>
            <a:r>
              <a:rPr lang="en-US" sz="3600" dirty="0" smtClean="0"/>
              <a:t>Modeled after the Speaker  of the House of Representatives, or the Vice President or President pro tempore of the Senate.</a:t>
            </a:r>
            <a:endParaRPr lang="en-US" sz="3600" dirty="0"/>
          </a:p>
        </p:txBody>
      </p:sp>
    </p:spTree>
    <p:extLst>
      <p:ext uri="{BB962C8B-B14F-4D97-AF65-F5344CB8AC3E}">
        <p14:creationId xmlns:p14="http://schemas.microsoft.com/office/powerpoint/2010/main" val="4069763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4491"/>
            <a:ext cx="7924800" cy="702098"/>
          </a:xfrm>
        </p:spPr>
        <p:txBody>
          <a:bodyPr/>
          <a:lstStyle/>
          <a:p>
            <a:pPr algn="ctr"/>
            <a:r>
              <a:rPr lang="en-US" sz="4400" dirty="0" smtClean="0">
                <a:solidFill>
                  <a:srgbClr val="DC9E1F"/>
                </a:solidFill>
                <a:latin typeface="Chalkduster"/>
                <a:cs typeface="Chalkduster"/>
              </a:rPr>
              <a:t>Floor</a:t>
            </a:r>
            <a:endParaRPr lang="en-US" sz="4400" dirty="0">
              <a:solidFill>
                <a:srgbClr val="DC9E1F"/>
              </a:solidFill>
              <a:latin typeface="Chalkduster"/>
              <a:cs typeface="Chalkduster"/>
            </a:endParaRPr>
          </a:p>
        </p:txBody>
      </p:sp>
      <p:sp>
        <p:nvSpPr>
          <p:cNvPr id="3" name="Content Placeholder 2"/>
          <p:cNvSpPr>
            <a:spLocks noGrp="1"/>
          </p:cNvSpPr>
          <p:nvPr>
            <p:ph sz="quarter" idx="13"/>
          </p:nvPr>
        </p:nvSpPr>
        <p:spPr>
          <a:xfrm>
            <a:off x="609600" y="1270083"/>
            <a:ext cx="7924800" cy="4444917"/>
          </a:xfrm>
        </p:spPr>
        <p:txBody>
          <a:bodyPr>
            <a:normAutofit/>
          </a:bodyPr>
          <a:lstStyle/>
          <a:p>
            <a:r>
              <a:rPr lang="en-US" sz="3600" dirty="0"/>
              <a:t>W</a:t>
            </a:r>
            <a:r>
              <a:rPr lang="en-US" sz="3600" dirty="0" smtClean="0"/>
              <a:t>hen </a:t>
            </a:r>
            <a:r>
              <a:rPr lang="en-US" sz="3600" dirty="0"/>
              <a:t>a member has the full attention of the assembly to speak (also refers to the area where the assembly meets</a:t>
            </a:r>
            <a:r>
              <a:rPr lang="en-US" sz="3600" dirty="0" smtClean="0"/>
              <a:t>, where </a:t>
            </a:r>
            <a:r>
              <a:rPr lang="en-US" sz="3600" dirty="0"/>
              <a:t>its members speak, and where it conducts its business).</a:t>
            </a:r>
            <a:endParaRPr lang="en-US" sz="3600" dirty="0"/>
          </a:p>
        </p:txBody>
      </p:sp>
    </p:spTree>
    <p:extLst>
      <p:ext uri="{BB962C8B-B14F-4D97-AF65-F5344CB8AC3E}">
        <p14:creationId xmlns:p14="http://schemas.microsoft.com/office/powerpoint/2010/main" val="4069763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4491"/>
            <a:ext cx="7924800" cy="702098"/>
          </a:xfrm>
        </p:spPr>
        <p:txBody>
          <a:bodyPr/>
          <a:lstStyle/>
          <a:p>
            <a:pPr algn="ctr"/>
            <a:r>
              <a:rPr lang="en-US" sz="4400" dirty="0" smtClean="0">
                <a:solidFill>
                  <a:srgbClr val="DC9E1F"/>
                </a:solidFill>
                <a:latin typeface="Chalkduster"/>
                <a:cs typeface="Chalkduster"/>
              </a:rPr>
              <a:t>Committee</a:t>
            </a:r>
            <a:endParaRPr lang="en-US" sz="4400" dirty="0">
              <a:solidFill>
                <a:srgbClr val="DC9E1F"/>
              </a:solidFill>
              <a:latin typeface="Chalkduster"/>
              <a:cs typeface="Chalkduster"/>
            </a:endParaRPr>
          </a:p>
        </p:txBody>
      </p:sp>
      <p:sp>
        <p:nvSpPr>
          <p:cNvPr id="3" name="Content Placeholder 2"/>
          <p:cNvSpPr>
            <a:spLocks noGrp="1"/>
          </p:cNvSpPr>
          <p:nvPr>
            <p:ph sz="quarter" idx="13"/>
          </p:nvPr>
        </p:nvSpPr>
        <p:spPr>
          <a:xfrm>
            <a:off x="609600" y="1270083"/>
            <a:ext cx="7924800" cy="4444917"/>
          </a:xfrm>
        </p:spPr>
        <p:txBody>
          <a:bodyPr>
            <a:normAutofit/>
          </a:bodyPr>
          <a:lstStyle/>
          <a:p>
            <a:r>
              <a:rPr lang="en-US" sz="3600" dirty="0" smtClean="0"/>
              <a:t>A small </a:t>
            </a:r>
            <a:r>
              <a:rPr lang="en-US" sz="3600" dirty="0"/>
              <a:t>group of members who meet and bring recommendations to the full assembly.</a:t>
            </a:r>
            <a:endParaRPr lang="en-US" sz="3600" dirty="0"/>
          </a:p>
        </p:txBody>
      </p:sp>
    </p:spTree>
    <p:extLst>
      <p:ext uri="{BB962C8B-B14F-4D97-AF65-F5344CB8AC3E}">
        <p14:creationId xmlns:p14="http://schemas.microsoft.com/office/powerpoint/2010/main" val="4069763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4491"/>
            <a:ext cx="7924800" cy="702098"/>
          </a:xfrm>
        </p:spPr>
        <p:txBody>
          <a:bodyPr/>
          <a:lstStyle/>
          <a:p>
            <a:pPr algn="ctr"/>
            <a:r>
              <a:rPr lang="en-US" sz="4400" dirty="0" smtClean="0">
                <a:solidFill>
                  <a:srgbClr val="DC9E1F"/>
                </a:solidFill>
                <a:latin typeface="Chalkduster"/>
                <a:cs typeface="Chalkduster"/>
              </a:rPr>
              <a:t>Amendment </a:t>
            </a:r>
            <a:endParaRPr lang="en-US" sz="4400" dirty="0">
              <a:solidFill>
                <a:srgbClr val="DC9E1F"/>
              </a:solidFill>
              <a:latin typeface="Chalkduster"/>
              <a:cs typeface="Chalkduster"/>
            </a:endParaRPr>
          </a:p>
        </p:txBody>
      </p:sp>
      <p:sp>
        <p:nvSpPr>
          <p:cNvPr id="3" name="Content Placeholder 2"/>
          <p:cNvSpPr>
            <a:spLocks noGrp="1"/>
          </p:cNvSpPr>
          <p:nvPr>
            <p:ph sz="quarter" idx="13"/>
          </p:nvPr>
        </p:nvSpPr>
        <p:spPr>
          <a:xfrm>
            <a:off x="609600" y="1270083"/>
            <a:ext cx="7924800" cy="4444917"/>
          </a:xfrm>
        </p:spPr>
        <p:txBody>
          <a:bodyPr>
            <a:normAutofit/>
          </a:bodyPr>
          <a:lstStyle/>
          <a:p>
            <a:r>
              <a:rPr lang="en-US" sz="3600" dirty="0" smtClean="0"/>
              <a:t>A specific </a:t>
            </a:r>
            <a:r>
              <a:rPr lang="en-US" sz="3600" dirty="0"/>
              <a:t>change to an item of legislation, explaining exactly which words it modifies, and not changing </a:t>
            </a:r>
            <a:r>
              <a:rPr lang="en-US" sz="3600" dirty="0" smtClean="0"/>
              <a:t>the intent  </a:t>
            </a:r>
            <a:r>
              <a:rPr lang="en-US" sz="3600" dirty="0"/>
              <a:t>of the legislation </a:t>
            </a:r>
            <a:r>
              <a:rPr lang="en-US" sz="3600" dirty="0" smtClean="0"/>
              <a:t>itself.</a:t>
            </a:r>
            <a:endParaRPr lang="en-US" sz="3600" dirty="0"/>
          </a:p>
        </p:txBody>
      </p:sp>
    </p:spTree>
    <p:extLst>
      <p:ext uri="{BB962C8B-B14F-4D97-AF65-F5344CB8AC3E}">
        <p14:creationId xmlns:p14="http://schemas.microsoft.com/office/powerpoint/2010/main" val="4069763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4491"/>
            <a:ext cx="7924800" cy="702098"/>
          </a:xfrm>
        </p:spPr>
        <p:txBody>
          <a:bodyPr/>
          <a:lstStyle/>
          <a:p>
            <a:pPr algn="ctr"/>
            <a:r>
              <a:rPr lang="en-US" sz="4400" dirty="0" smtClean="0">
                <a:solidFill>
                  <a:srgbClr val="DC9E1F"/>
                </a:solidFill>
                <a:latin typeface="Chalkduster"/>
                <a:cs typeface="Chalkduster"/>
              </a:rPr>
              <a:t>Authorship Speech</a:t>
            </a:r>
            <a:endParaRPr lang="en-US" sz="4400" dirty="0">
              <a:solidFill>
                <a:srgbClr val="DC9E1F"/>
              </a:solidFill>
              <a:latin typeface="Chalkduster"/>
              <a:cs typeface="Chalkduster"/>
            </a:endParaRPr>
          </a:p>
        </p:txBody>
      </p:sp>
      <p:sp>
        <p:nvSpPr>
          <p:cNvPr id="3" name="Content Placeholder 2"/>
          <p:cNvSpPr>
            <a:spLocks noGrp="1"/>
          </p:cNvSpPr>
          <p:nvPr>
            <p:ph sz="quarter" idx="13"/>
          </p:nvPr>
        </p:nvSpPr>
        <p:spPr>
          <a:xfrm>
            <a:off x="609600" y="1270083"/>
            <a:ext cx="7924800" cy="4444917"/>
          </a:xfrm>
        </p:spPr>
        <p:txBody>
          <a:bodyPr>
            <a:normAutofit/>
          </a:bodyPr>
          <a:lstStyle/>
          <a:p>
            <a:r>
              <a:rPr lang="en-US" sz="3600" dirty="0"/>
              <a:t>A</a:t>
            </a:r>
            <a:r>
              <a:rPr lang="en-US" sz="3600" dirty="0" smtClean="0"/>
              <a:t> constructive </a:t>
            </a:r>
            <a:r>
              <a:rPr lang="en-US" sz="3600" dirty="0"/>
              <a:t>speech of up to three (3) minutes given by a member, which introduces an item </a:t>
            </a:r>
            <a:r>
              <a:rPr lang="en-US" sz="3600" dirty="0" smtClean="0"/>
              <a:t>of legislation </a:t>
            </a:r>
            <a:r>
              <a:rPr lang="en-US" sz="3600" dirty="0"/>
              <a:t>for debate by the chamber.</a:t>
            </a:r>
            <a:endParaRPr lang="en-US" sz="3600" dirty="0"/>
          </a:p>
        </p:txBody>
      </p:sp>
    </p:spTree>
    <p:extLst>
      <p:ext uri="{BB962C8B-B14F-4D97-AF65-F5344CB8AC3E}">
        <p14:creationId xmlns:p14="http://schemas.microsoft.com/office/powerpoint/2010/main" val="4069763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4491"/>
            <a:ext cx="7924800" cy="702098"/>
          </a:xfrm>
        </p:spPr>
        <p:txBody>
          <a:bodyPr/>
          <a:lstStyle/>
          <a:p>
            <a:pPr algn="ctr"/>
            <a:r>
              <a:rPr lang="en-US" sz="4400" dirty="0" smtClean="0">
                <a:solidFill>
                  <a:srgbClr val="DC9E1F"/>
                </a:solidFill>
                <a:latin typeface="Chalkduster"/>
                <a:cs typeface="Chalkduster"/>
              </a:rPr>
              <a:t>Questioning</a:t>
            </a:r>
            <a:endParaRPr lang="en-US" sz="4400" dirty="0">
              <a:solidFill>
                <a:srgbClr val="DC9E1F"/>
              </a:solidFill>
              <a:latin typeface="Chalkduster"/>
              <a:cs typeface="Chalkduster"/>
            </a:endParaRPr>
          </a:p>
        </p:txBody>
      </p:sp>
      <p:sp>
        <p:nvSpPr>
          <p:cNvPr id="3" name="Content Placeholder 2"/>
          <p:cNvSpPr>
            <a:spLocks noGrp="1"/>
          </p:cNvSpPr>
          <p:nvPr>
            <p:ph sz="quarter" idx="13"/>
          </p:nvPr>
        </p:nvSpPr>
        <p:spPr>
          <a:xfrm>
            <a:off x="609600" y="1270083"/>
            <a:ext cx="7924800" cy="4444917"/>
          </a:xfrm>
        </p:spPr>
        <p:txBody>
          <a:bodyPr>
            <a:normAutofit/>
          </a:bodyPr>
          <a:lstStyle/>
          <a:p>
            <a:r>
              <a:rPr lang="en-US" sz="3600" dirty="0" smtClean="0"/>
              <a:t>A </a:t>
            </a:r>
            <a:r>
              <a:rPr lang="en-US" sz="3600" dirty="0"/>
              <a:t>period where the members of the assembly ask individual questions of the speaker. </a:t>
            </a:r>
            <a:endParaRPr lang="en-US" sz="3600" dirty="0" smtClean="0"/>
          </a:p>
          <a:p>
            <a:r>
              <a:rPr lang="en-US" sz="3600" dirty="0" smtClean="0"/>
              <a:t>Multiple</a:t>
            </a:r>
            <a:r>
              <a:rPr lang="en-US" sz="3600" dirty="0"/>
              <a:t>-part  (or </a:t>
            </a:r>
            <a:r>
              <a:rPr lang="en-US" sz="3600" dirty="0" smtClean="0"/>
              <a:t>two-part) questions </a:t>
            </a:r>
            <a:r>
              <a:rPr lang="en-US" sz="3600" dirty="0"/>
              <a:t>are not allowed </a:t>
            </a:r>
            <a:r>
              <a:rPr lang="en-US" sz="3600" dirty="0" smtClean="0"/>
              <a:t>because </a:t>
            </a:r>
            <a:r>
              <a:rPr lang="en-US" sz="3600" dirty="0"/>
              <a:t>they take time from other members who may wish to question the speaker.</a:t>
            </a:r>
            <a:endParaRPr lang="en-US" sz="3600" dirty="0"/>
          </a:p>
        </p:txBody>
      </p:sp>
    </p:spTree>
    <p:extLst>
      <p:ext uri="{BB962C8B-B14F-4D97-AF65-F5344CB8AC3E}">
        <p14:creationId xmlns:p14="http://schemas.microsoft.com/office/powerpoint/2010/main" val="4069763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4491"/>
            <a:ext cx="7924800" cy="702098"/>
          </a:xfrm>
        </p:spPr>
        <p:txBody>
          <a:bodyPr/>
          <a:lstStyle/>
          <a:p>
            <a:pPr algn="ctr"/>
            <a:r>
              <a:rPr lang="en-US" sz="4400" dirty="0" smtClean="0">
                <a:solidFill>
                  <a:srgbClr val="DC9E1F"/>
                </a:solidFill>
                <a:latin typeface="Chalkduster"/>
                <a:cs typeface="Chalkduster"/>
              </a:rPr>
              <a:t>Federalism</a:t>
            </a:r>
            <a:endParaRPr lang="en-US" sz="4400" dirty="0">
              <a:solidFill>
                <a:srgbClr val="DC9E1F"/>
              </a:solidFill>
              <a:latin typeface="Chalkduster"/>
              <a:cs typeface="Chalkduster"/>
            </a:endParaRPr>
          </a:p>
        </p:txBody>
      </p:sp>
      <p:sp>
        <p:nvSpPr>
          <p:cNvPr id="3" name="Content Placeholder 2"/>
          <p:cNvSpPr>
            <a:spLocks noGrp="1"/>
          </p:cNvSpPr>
          <p:nvPr>
            <p:ph sz="quarter" idx="13"/>
          </p:nvPr>
        </p:nvSpPr>
        <p:spPr>
          <a:xfrm>
            <a:off x="609600" y="1270083"/>
            <a:ext cx="7924800" cy="4444917"/>
          </a:xfrm>
        </p:spPr>
        <p:txBody>
          <a:bodyPr>
            <a:normAutofit/>
          </a:bodyPr>
          <a:lstStyle/>
          <a:p>
            <a:r>
              <a:rPr lang="en-US" sz="3600" dirty="0"/>
              <a:t>T</a:t>
            </a:r>
            <a:r>
              <a:rPr lang="en-US" sz="3600" dirty="0" smtClean="0"/>
              <a:t>he </a:t>
            </a:r>
            <a:r>
              <a:rPr lang="en-US" sz="3600" dirty="0"/>
              <a:t>concept that authority is shared between </a:t>
            </a:r>
            <a:r>
              <a:rPr lang="en-US" sz="3600" dirty="0" smtClean="0"/>
              <a:t>the national </a:t>
            </a:r>
            <a:r>
              <a:rPr lang="en-US" sz="3600" dirty="0"/>
              <a:t>or central  government, and the governments of states and territories, which further grant authority to </a:t>
            </a:r>
            <a:r>
              <a:rPr lang="en-US" sz="3600" dirty="0" smtClean="0"/>
              <a:t>municipalities (</a:t>
            </a:r>
            <a:r>
              <a:rPr lang="en-US" sz="3600" dirty="0"/>
              <a:t>cities, towns, counties).</a:t>
            </a:r>
            <a:endParaRPr lang="en-US" sz="3600" dirty="0"/>
          </a:p>
        </p:txBody>
      </p:sp>
    </p:spTree>
    <p:extLst>
      <p:ext uri="{BB962C8B-B14F-4D97-AF65-F5344CB8AC3E}">
        <p14:creationId xmlns:p14="http://schemas.microsoft.com/office/powerpoint/2010/main" val="277343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4491"/>
            <a:ext cx="7924800" cy="702098"/>
          </a:xfrm>
        </p:spPr>
        <p:txBody>
          <a:bodyPr/>
          <a:lstStyle/>
          <a:p>
            <a:pPr algn="ctr"/>
            <a:r>
              <a:rPr lang="en-US" sz="4400" dirty="0" smtClean="0">
                <a:solidFill>
                  <a:srgbClr val="DC9E1F"/>
                </a:solidFill>
                <a:latin typeface="Chalkduster"/>
                <a:cs typeface="Chalkduster"/>
              </a:rPr>
              <a:t>Precedence </a:t>
            </a:r>
            <a:endParaRPr lang="en-US" sz="4400" dirty="0">
              <a:solidFill>
                <a:srgbClr val="DC9E1F"/>
              </a:solidFill>
              <a:latin typeface="Chalkduster"/>
              <a:cs typeface="Chalkduster"/>
            </a:endParaRPr>
          </a:p>
        </p:txBody>
      </p:sp>
      <p:sp>
        <p:nvSpPr>
          <p:cNvPr id="3" name="Content Placeholder 2"/>
          <p:cNvSpPr>
            <a:spLocks noGrp="1"/>
          </p:cNvSpPr>
          <p:nvPr>
            <p:ph sz="quarter" idx="13"/>
          </p:nvPr>
        </p:nvSpPr>
        <p:spPr>
          <a:xfrm>
            <a:off x="609600" y="1270083"/>
            <a:ext cx="7924800" cy="4444917"/>
          </a:xfrm>
        </p:spPr>
        <p:txBody>
          <a:bodyPr>
            <a:normAutofit/>
          </a:bodyPr>
          <a:lstStyle/>
          <a:p>
            <a:r>
              <a:rPr lang="en-US" sz="3600" dirty="0" smtClean="0"/>
              <a:t>The </a:t>
            </a:r>
            <a:r>
              <a:rPr lang="en-US" sz="3600" dirty="0"/>
              <a:t>standard rule in most </a:t>
            </a:r>
            <a:r>
              <a:rPr lang="en-US" sz="3600" dirty="0" smtClean="0"/>
              <a:t>leagues, </a:t>
            </a:r>
            <a:r>
              <a:rPr lang="en-US" sz="3600" dirty="0"/>
              <a:t>which requires the presiding officer </a:t>
            </a:r>
            <a:r>
              <a:rPr lang="en-US" sz="3600" dirty="0" smtClean="0"/>
              <a:t>to choose </a:t>
            </a:r>
            <a:r>
              <a:rPr lang="en-US" sz="3600" dirty="0"/>
              <a:t>speakers who have spoken least (or not at all).</a:t>
            </a:r>
            <a:endParaRPr lang="en-US" sz="3600" dirty="0"/>
          </a:p>
        </p:txBody>
      </p:sp>
    </p:spTree>
    <p:extLst>
      <p:ext uri="{BB962C8B-B14F-4D97-AF65-F5344CB8AC3E}">
        <p14:creationId xmlns:p14="http://schemas.microsoft.com/office/powerpoint/2010/main" val="4069763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4491"/>
            <a:ext cx="7924800" cy="702098"/>
          </a:xfrm>
        </p:spPr>
        <p:txBody>
          <a:bodyPr/>
          <a:lstStyle/>
          <a:p>
            <a:pPr algn="ctr"/>
            <a:r>
              <a:rPr lang="en-US" sz="4400" dirty="0" smtClean="0">
                <a:solidFill>
                  <a:srgbClr val="DC9E1F"/>
                </a:solidFill>
                <a:latin typeface="Chalkduster"/>
                <a:cs typeface="Chalkduster"/>
              </a:rPr>
              <a:t>Chamber</a:t>
            </a:r>
            <a:endParaRPr lang="en-US" sz="4400" dirty="0">
              <a:solidFill>
                <a:srgbClr val="DC9E1F"/>
              </a:solidFill>
              <a:latin typeface="Chalkduster"/>
              <a:cs typeface="Chalkduster"/>
            </a:endParaRPr>
          </a:p>
        </p:txBody>
      </p:sp>
      <p:sp>
        <p:nvSpPr>
          <p:cNvPr id="3" name="Content Placeholder 2"/>
          <p:cNvSpPr>
            <a:spLocks noGrp="1"/>
          </p:cNvSpPr>
          <p:nvPr>
            <p:ph sz="quarter" idx="13"/>
          </p:nvPr>
        </p:nvSpPr>
        <p:spPr>
          <a:xfrm>
            <a:off x="609600" y="1270083"/>
            <a:ext cx="7924800" cy="4444917"/>
          </a:xfrm>
        </p:spPr>
        <p:txBody>
          <a:bodyPr>
            <a:normAutofit/>
          </a:bodyPr>
          <a:lstStyle/>
          <a:p>
            <a:r>
              <a:rPr lang="en-US" sz="3600" dirty="0"/>
              <a:t>L</a:t>
            </a:r>
            <a:r>
              <a:rPr lang="en-US" sz="3600" dirty="0" smtClean="0"/>
              <a:t>arge room(s) </a:t>
            </a:r>
            <a:r>
              <a:rPr lang="en-US" sz="3600" dirty="0"/>
              <a:t>used </a:t>
            </a:r>
            <a:r>
              <a:rPr lang="en-US" sz="3600" dirty="0" smtClean="0"/>
              <a:t>for the purpose of discussing legislations such as bills</a:t>
            </a:r>
            <a:r>
              <a:rPr lang="en-US" sz="3600" smtClean="0"/>
              <a:t>, and resolutions. </a:t>
            </a:r>
            <a:endParaRPr lang="en-US" sz="3600" dirty="0"/>
          </a:p>
        </p:txBody>
      </p:sp>
    </p:spTree>
    <p:extLst>
      <p:ext uri="{BB962C8B-B14F-4D97-AF65-F5344CB8AC3E}">
        <p14:creationId xmlns:p14="http://schemas.microsoft.com/office/powerpoint/2010/main" val="4069763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4491"/>
            <a:ext cx="7924800" cy="702098"/>
          </a:xfrm>
        </p:spPr>
        <p:txBody>
          <a:bodyPr/>
          <a:lstStyle/>
          <a:p>
            <a:pPr algn="ctr"/>
            <a:r>
              <a:rPr lang="en-US" sz="4400" dirty="0" smtClean="0">
                <a:solidFill>
                  <a:srgbClr val="DC9E1F"/>
                </a:solidFill>
                <a:latin typeface="Chalkduster"/>
                <a:cs typeface="Chalkduster"/>
              </a:rPr>
              <a:t>The Constitution</a:t>
            </a:r>
            <a:endParaRPr lang="en-US" sz="4400" dirty="0">
              <a:solidFill>
                <a:srgbClr val="DC9E1F"/>
              </a:solidFill>
              <a:latin typeface="Chalkduster"/>
              <a:cs typeface="Chalkduster"/>
            </a:endParaRPr>
          </a:p>
        </p:txBody>
      </p:sp>
      <p:sp>
        <p:nvSpPr>
          <p:cNvPr id="3" name="Content Placeholder 2"/>
          <p:cNvSpPr>
            <a:spLocks noGrp="1"/>
          </p:cNvSpPr>
          <p:nvPr>
            <p:ph sz="quarter" idx="13"/>
          </p:nvPr>
        </p:nvSpPr>
        <p:spPr>
          <a:xfrm>
            <a:off x="609600" y="1270083"/>
            <a:ext cx="7924800" cy="4444917"/>
          </a:xfrm>
        </p:spPr>
        <p:txBody>
          <a:bodyPr>
            <a:normAutofit/>
          </a:bodyPr>
          <a:lstStyle/>
          <a:p>
            <a:r>
              <a:rPr lang="en-US" sz="3600" dirty="0"/>
              <a:t>The Constitution of the United States is the </a:t>
            </a:r>
            <a:r>
              <a:rPr lang="en-US" sz="3600" dirty="0" smtClean="0"/>
              <a:t>supreme law of </a:t>
            </a:r>
            <a:r>
              <a:rPr lang="en-US" sz="3600" dirty="0"/>
              <a:t>the </a:t>
            </a:r>
            <a:r>
              <a:rPr lang="en-US" sz="3600" dirty="0" smtClean="0"/>
              <a:t>United States of America. The Constitution, </a:t>
            </a:r>
            <a:r>
              <a:rPr lang="en-US" sz="3600" dirty="0"/>
              <a:t>originally comprising seven articles, delineates the national frame of </a:t>
            </a:r>
            <a:r>
              <a:rPr lang="en-US" sz="3600" dirty="0" smtClean="0"/>
              <a:t>government. </a:t>
            </a:r>
            <a:endParaRPr lang="en-US" sz="3600" dirty="0"/>
          </a:p>
        </p:txBody>
      </p:sp>
    </p:spTree>
    <p:extLst>
      <p:ext uri="{BB962C8B-B14F-4D97-AF65-F5344CB8AC3E}">
        <p14:creationId xmlns:p14="http://schemas.microsoft.com/office/powerpoint/2010/main" val="1462108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4491"/>
            <a:ext cx="7924800" cy="702098"/>
          </a:xfrm>
        </p:spPr>
        <p:txBody>
          <a:bodyPr/>
          <a:lstStyle/>
          <a:p>
            <a:pPr algn="ctr"/>
            <a:r>
              <a:rPr lang="en-US" sz="3600" dirty="0" smtClean="0">
                <a:solidFill>
                  <a:srgbClr val="DC9E1F"/>
                </a:solidFill>
                <a:latin typeface="Chalkduster"/>
                <a:cs typeface="Chalkduster"/>
              </a:rPr>
              <a:t>House of Representatives</a:t>
            </a:r>
            <a:endParaRPr lang="en-US" sz="3600" dirty="0">
              <a:solidFill>
                <a:srgbClr val="DC9E1F"/>
              </a:solidFill>
              <a:latin typeface="Chalkduster"/>
              <a:cs typeface="Chalkduster"/>
            </a:endParaRPr>
          </a:p>
        </p:txBody>
      </p:sp>
      <p:sp>
        <p:nvSpPr>
          <p:cNvPr id="3" name="Content Placeholder 2"/>
          <p:cNvSpPr>
            <a:spLocks noGrp="1"/>
          </p:cNvSpPr>
          <p:nvPr>
            <p:ph sz="quarter" idx="13"/>
          </p:nvPr>
        </p:nvSpPr>
        <p:spPr>
          <a:xfrm>
            <a:off x="609600" y="1270083"/>
            <a:ext cx="7924800" cy="4444917"/>
          </a:xfrm>
        </p:spPr>
        <p:txBody>
          <a:bodyPr>
            <a:noAutofit/>
          </a:bodyPr>
          <a:lstStyle/>
          <a:p>
            <a:r>
              <a:rPr lang="en-US" sz="2400" dirty="0"/>
              <a:t>The United States House of Representatives is one of the two houses of the </a:t>
            </a:r>
            <a:r>
              <a:rPr lang="en-US" sz="2400" dirty="0" smtClean="0"/>
              <a:t>United States Congress. It is frequently referred to as The House. </a:t>
            </a:r>
          </a:p>
          <a:p>
            <a:r>
              <a:rPr lang="en-US" sz="2400" dirty="0"/>
              <a:t>The major power of the House is to pass </a:t>
            </a:r>
            <a:r>
              <a:rPr lang="en-US" sz="2400" dirty="0" smtClean="0"/>
              <a:t>federal legislation that affects the entire country, although its bills must also be passed by the Senate and further agreed to by the U.S. President before becoming law. </a:t>
            </a:r>
          </a:p>
          <a:p>
            <a:r>
              <a:rPr lang="en-US" sz="2400" dirty="0"/>
              <a:t>States are represented in </a:t>
            </a:r>
            <a:r>
              <a:rPr lang="en-US" sz="2400" dirty="0"/>
              <a:t>T</a:t>
            </a:r>
            <a:r>
              <a:rPr lang="en-US" sz="2400" dirty="0" smtClean="0"/>
              <a:t>he House in approximate proportion to their populations, with every state guaranteed at least one seat. There are currently 435 voting representatives. </a:t>
            </a:r>
            <a:endParaRPr lang="en-US" sz="2400" u="sng" dirty="0">
              <a:hlinkClick r:id="rId2"/>
            </a:endParaRPr>
          </a:p>
        </p:txBody>
      </p:sp>
    </p:spTree>
    <p:extLst>
      <p:ext uri="{BB962C8B-B14F-4D97-AF65-F5344CB8AC3E}">
        <p14:creationId xmlns:p14="http://schemas.microsoft.com/office/powerpoint/2010/main" val="1462108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4491"/>
            <a:ext cx="7924800" cy="702098"/>
          </a:xfrm>
        </p:spPr>
        <p:txBody>
          <a:bodyPr/>
          <a:lstStyle/>
          <a:p>
            <a:pPr algn="ctr"/>
            <a:r>
              <a:rPr lang="en-US" sz="4400" dirty="0" smtClean="0">
                <a:solidFill>
                  <a:srgbClr val="DC9E1F"/>
                </a:solidFill>
                <a:latin typeface="Chalkduster"/>
                <a:cs typeface="Chalkduster"/>
              </a:rPr>
              <a:t>Senate </a:t>
            </a:r>
            <a:endParaRPr lang="en-US" sz="4400" dirty="0">
              <a:solidFill>
                <a:srgbClr val="DC9E1F"/>
              </a:solidFill>
              <a:latin typeface="Chalkduster"/>
              <a:cs typeface="Chalkduster"/>
            </a:endParaRPr>
          </a:p>
        </p:txBody>
      </p:sp>
      <p:sp>
        <p:nvSpPr>
          <p:cNvPr id="3" name="Content Placeholder 2"/>
          <p:cNvSpPr>
            <a:spLocks noGrp="1"/>
          </p:cNvSpPr>
          <p:nvPr>
            <p:ph sz="quarter" idx="13"/>
          </p:nvPr>
        </p:nvSpPr>
        <p:spPr>
          <a:xfrm>
            <a:off x="609600" y="1270083"/>
            <a:ext cx="7924800" cy="4444917"/>
          </a:xfrm>
        </p:spPr>
        <p:txBody>
          <a:bodyPr>
            <a:normAutofit/>
          </a:bodyPr>
          <a:lstStyle/>
          <a:p>
            <a:r>
              <a:rPr lang="en-US" sz="2800" dirty="0">
                <a:solidFill>
                  <a:srgbClr val="FFFFFF"/>
                </a:solidFill>
              </a:rPr>
              <a:t>The United States Senate is a legislative chamber </a:t>
            </a:r>
            <a:r>
              <a:rPr lang="en-US" sz="2800" dirty="0" smtClean="0">
                <a:solidFill>
                  <a:srgbClr val="FFFFFF"/>
                </a:solidFill>
              </a:rPr>
              <a:t>that makes up the United States Congress.</a:t>
            </a:r>
          </a:p>
          <a:p>
            <a:r>
              <a:rPr lang="en-US" sz="2800" dirty="0"/>
              <a:t>Each </a:t>
            </a:r>
            <a:r>
              <a:rPr lang="en-US" sz="2800" dirty="0" smtClean="0"/>
              <a:t>state is represented by two senators, regardless of populations, who serve staggered six-year terms. </a:t>
            </a:r>
          </a:p>
          <a:p>
            <a:r>
              <a:rPr lang="en-US" sz="2800" dirty="0"/>
              <a:t>he Senate has several exclusive powers not granted to the House, including consenting </a:t>
            </a:r>
            <a:r>
              <a:rPr lang="en-US" sz="2800" dirty="0" smtClean="0"/>
              <a:t>to treaties and confirming appointments of Cabinet secretaries, federal judges, among other executive officials. </a:t>
            </a:r>
            <a:endParaRPr lang="en-US" sz="2800" dirty="0">
              <a:solidFill>
                <a:srgbClr val="FFFFFF"/>
              </a:solidFill>
            </a:endParaRPr>
          </a:p>
        </p:txBody>
      </p:sp>
    </p:spTree>
    <p:extLst>
      <p:ext uri="{BB962C8B-B14F-4D97-AF65-F5344CB8AC3E}">
        <p14:creationId xmlns:p14="http://schemas.microsoft.com/office/powerpoint/2010/main" val="1462108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4491"/>
            <a:ext cx="7924800" cy="702098"/>
          </a:xfrm>
        </p:spPr>
        <p:txBody>
          <a:bodyPr/>
          <a:lstStyle/>
          <a:p>
            <a:pPr algn="ctr"/>
            <a:r>
              <a:rPr lang="en-US" sz="4400" dirty="0" smtClean="0">
                <a:solidFill>
                  <a:srgbClr val="DC9E1F"/>
                </a:solidFill>
                <a:latin typeface="Chalkduster"/>
                <a:cs typeface="Chalkduster"/>
              </a:rPr>
              <a:t>Congress</a:t>
            </a:r>
            <a:endParaRPr lang="en-US" sz="4400" dirty="0">
              <a:solidFill>
                <a:srgbClr val="DC9E1F"/>
              </a:solidFill>
              <a:latin typeface="Chalkduster"/>
              <a:cs typeface="Chalkduster"/>
            </a:endParaRPr>
          </a:p>
        </p:txBody>
      </p:sp>
      <p:sp>
        <p:nvSpPr>
          <p:cNvPr id="3" name="Content Placeholder 2"/>
          <p:cNvSpPr>
            <a:spLocks noGrp="1"/>
          </p:cNvSpPr>
          <p:nvPr>
            <p:ph sz="quarter" idx="13"/>
          </p:nvPr>
        </p:nvSpPr>
        <p:spPr>
          <a:xfrm>
            <a:off x="609600" y="1270083"/>
            <a:ext cx="7924800" cy="4444917"/>
          </a:xfrm>
        </p:spPr>
        <p:txBody>
          <a:bodyPr>
            <a:normAutofit/>
          </a:bodyPr>
          <a:lstStyle/>
          <a:p>
            <a:r>
              <a:rPr lang="en-US" sz="2800" dirty="0" smtClean="0"/>
              <a:t>The </a:t>
            </a:r>
            <a:r>
              <a:rPr lang="en-US" sz="2800" dirty="0"/>
              <a:t>United States Congress is the </a:t>
            </a:r>
            <a:r>
              <a:rPr lang="en-US" sz="2800" dirty="0" smtClean="0"/>
              <a:t>bicameral legislature of the federal government of the United States consisting of two houses: the Senate and the House of Representatives.</a:t>
            </a:r>
          </a:p>
          <a:p>
            <a:r>
              <a:rPr lang="en-US" sz="2800" dirty="0"/>
              <a:t>The House and Senate are equal partners in the legislative process—legislation cannot be enacted without the consent of both chambers. </a:t>
            </a:r>
            <a:endParaRPr lang="en-US" sz="2800" dirty="0" smtClean="0"/>
          </a:p>
          <a:p>
            <a:r>
              <a:rPr lang="en-US" sz="2800" dirty="0" smtClean="0"/>
              <a:t>However</a:t>
            </a:r>
            <a:r>
              <a:rPr lang="en-US" sz="2800" dirty="0"/>
              <a:t>, the Constitution grants each chamber some unique powers. </a:t>
            </a:r>
            <a:endParaRPr lang="en-US" sz="2800" dirty="0"/>
          </a:p>
        </p:txBody>
      </p:sp>
    </p:spTree>
    <p:extLst>
      <p:ext uri="{BB962C8B-B14F-4D97-AF65-F5344CB8AC3E}">
        <p14:creationId xmlns:p14="http://schemas.microsoft.com/office/powerpoint/2010/main" val="1462108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4491"/>
            <a:ext cx="7924800" cy="702098"/>
          </a:xfrm>
        </p:spPr>
        <p:txBody>
          <a:bodyPr/>
          <a:lstStyle/>
          <a:p>
            <a:pPr algn="ctr"/>
            <a:r>
              <a:rPr lang="en-US" sz="4400" dirty="0" smtClean="0">
                <a:solidFill>
                  <a:srgbClr val="DC9E1F"/>
                </a:solidFill>
                <a:latin typeface="Chalkduster"/>
                <a:cs typeface="Chalkduster"/>
              </a:rPr>
              <a:t>Powers of Congress</a:t>
            </a:r>
            <a:endParaRPr lang="en-US" sz="4400" dirty="0">
              <a:solidFill>
                <a:srgbClr val="DC9E1F"/>
              </a:solidFill>
              <a:latin typeface="Chalkduster"/>
              <a:cs typeface="Chalkduster"/>
            </a:endParaRPr>
          </a:p>
        </p:txBody>
      </p:sp>
      <p:sp>
        <p:nvSpPr>
          <p:cNvPr id="3" name="Content Placeholder 2"/>
          <p:cNvSpPr>
            <a:spLocks noGrp="1"/>
          </p:cNvSpPr>
          <p:nvPr>
            <p:ph sz="quarter" idx="13"/>
          </p:nvPr>
        </p:nvSpPr>
        <p:spPr>
          <a:xfrm>
            <a:off x="609600" y="1270083"/>
            <a:ext cx="7924800" cy="4444917"/>
          </a:xfrm>
        </p:spPr>
        <p:txBody>
          <a:bodyPr>
            <a:normAutofit/>
          </a:bodyPr>
          <a:lstStyle/>
          <a:p>
            <a:r>
              <a:rPr lang="en-US" sz="2000" dirty="0"/>
              <a:t>I</a:t>
            </a:r>
            <a:r>
              <a:rPr lang="en-US" sz="2000" dirty="0" smtClean="0"/>
              <a:t>nclude</a:t>
            </a:r>
            <a:r>
              <a:rPr lang="en-US" sz="2000" dirty="0"/>
              <a:t>, but are not limited to</a:t>
            </a:r>
            <a:r>
              <a:rPr lang="en-US" sz="2000" dirty="0" smtClean="0"/>
              <a:t>:</a:t>
            </a:r>
          </a:p>
          <a:p>
            <a:pPr lvl="1"/>
            <a:r>
              <a:rPr lang="en-US" sz="2000" dirty="0" smtClean="0"/>
              <a:t>Empowers </a:t>
            </a:r>
            <a:r>
              <a:rPr lang="en-US" sz="2000" dirty="0"/>
              <a:t>House of Representatives to originate taxation and impeachment, and Senate for trying impeachment (2/</a:t>
            </a:r>
            <a:r>
              <a:rPr lang="en-US" sz="2000" dirty="0" smtClean="0"/>
              <a:t>3 vote </a:t>
            </a:r>
            <a:r>
              <a:rPr lang="en-US" sz="2000" dirty="0"/>
              <a:t>= conviction), concurring or amending taxation</a:t>
            </a:r>
            <a:r>
              <a:rPr lang="en-US" sz="2000" dirty="0" smtClean="0"/>
              <a:t>.</a:t>
            </a:r>
          </a:p>
          <a:p>
            <a:pPr lvl="1"/>
            <a:r>
              <a:rPr lang="en-US" sz="2000" dirty="0" smtClean="0"/>
              <a:t> </a:t>
            </a:r>
            <a:r>
              <a:rPr lang="en-US" sz="2000" dirty="0"/>
              <a:t>Regulate Commerce and </a:t>
            </a:r>
            <a:r>
              <a:rPr lang="en-US" sz="2000" dirty="0" smtClean="0"/>
              <a:t>Banking</a:t>
            </a:r>
          </a:p>
          <a:p>
            <a:pPr lvl="1"/>
            <a:r>
              <a:rPr lang="en-US" sz="2000" dirty="0" smtClean="0"/>
              <a:t>“</a:t>
            </a:r>
            <a:r>
              <a:rPr lang="en-US" sz="2000" dirty="0"/>
              <a:t>Necessary and Proper” clause: “elastic” - implied powers, U.S. </a:t>
            </a:r>
            <a:r>
              <a:rPr lang="en-US" sz="2000" dirty="0" smtClean="0"/>
              <a:t>Code</a:t>
            </a:r>
          </a:p>
          <a:p>
            <a:pPr lvl="2"/>
            <a:r>
              <a:rPr lang="en-US" sz="2000" dirty="0"/>
              <a:t>The Congress shall have Power ... To make all Laws which shall be necessary and proper for carrying into Execution the foregoing Powers, and all other Powers vested by this Constitution in the Government of the United States, or in any Department or Officer thereof.</a:t>
            </a:r>
            <a:endParaRPr lang="en-US" sz="2000" dirty="0"/>
          </a:p>
        </p:txBody>
      </p:sp>
    </p:spTree>
    <p:extLst>
      <p:ext uri="{BB962C8B-B14F-4D97-AF65-F5344CB8AC3E}">
        <p14:creationId xmlns:p14="http://schemas.microsoft.com/office/powerpoint/2010/main" val="1462108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4491"/>
            <a:ext cx="7924800" cy="702098"/>
          </a:xfrm>
        </p:spPr>
        <p:txBody>
          <a:bodyPr/>
          <a:lstStyle/>
          <a:p>
            <a:pPr algn="ctr"/>
            <a:r>
              <a:rPr lang="en-US" sz="4400" dirty="0" smtClean="0">
                <a:solidFill>
                  <a:srgbClr val="DC9E1F"/>
                </a:solidFill>
                <a:latin typeface="Chalkduster"/>
                <a:cs typeface="Chalkduster"/>
              </a:rPr>
              <a:t>Legislation</a:t>
            </a:r>
            <a:endParaRPr lang="en-US" sz="4400" dirty="0">
              <a:solidFill>
                <a:srgbClr val="DC9E1F"/>
              </a:solidFill>
              <a:latin typeface="Chalkduster"/>
              <a:cs typeface="Chalkduster"/>
            </a:endParaRPr>
          </a:p>
        </p:txBody>
      </p:sp>
      <p:sp>
        <p:nvSpPr>
          <p:cNvPr id="3" name="Content Placeholder 2"/>
          <p:cNvSpPr>
            <a:spLocks noGrp="1"/>
          </p:cNvSpPr>
          <p:nvPr>
            <p:ph sz="quarter" idx="13"/>
          </p:nvPr>
        </p:nvSpPr>
        <p:spPr>
          <a:xfrm>
            <a:off x="609600" y="1270083"/>
            <a:ext cx="7924800" cy="4444917"/>
          </a:xfrm>
        </p:spPr>
        <p:txBody>
          <a:bodyPr>
            <a:normAutofit/>
          </a:bodyPr>
          <a:lstStyle/>
          <a:p>
            <a:r>
              <a:rPr lang="en-US" sz="3600" dirty="0" smtClean="0">
                <a:solidFill>
                  <a:srgbClr val="FFFFFF"/>
                </a:solidFill>
              </a:rPr>
              <a:t>A specific</a:t>
            </a:r>
            <a:r>
              <a:rPr lang="en-US" sz="3600" dirty="0">
                <a:solidFill>
                  <a:srgbClr val="FFFFFF"/>
                </a:solidFill>
              </a:rPr>
              <a:t>, written proposal (“bill” or “resolution”) made by a member or committee for assembly to debate.</a:t>
            </a:r>
            <a:endParaRPr lang="en-US" sz="3600" dirty="0">
              <a:solidFill>
                <a:srgbClr val="FFFFFF"/>
              </a:solidFill>
            </a:endParaRPr>
          </a:p>
        </p:txBody>
      </p:sp>
    </p:spTree>
    <p:extLst>
      <p:ext uri="{BB962C8B-B14F-4D97-AF65-F5344CB8AC3E}">
        <p14:creationId xmlns:p14="http://schemas.microsoft.com/office/powerpoint/2010/main" val="1462108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4491"/>
            <a:ext cx="7924800" cy="702098"/>
          </a:xfrm>
        </p:spPr>
        <p:txBody>
          <a:bodyPr/>
          <a:lstStyle/>
          <a:p>
            <a:pPr algn="ctr"/>
            <a:r>
              <a:rPr lang="en-US" sz="4400" dirty="0" smtClean="0">
                <a:solidFill>
                  <a:srgbClr val="DC9E1F"/>
                </a:solidFill>
                <a:latin typeface="Chalkduster"/>
                <a:cs typeface="Chalkduster"/>
              </a:rPr>
              <a:t>BILL</a:t>
            </a:r>
            <a:endParaRPr lang="en-US" sz="4400" dirty="0">
              <a:solidFill>
                <a:srgbClr val="DC9E1F"/>
              </a:solidFill>
              <a:latin typeface="Chalkduster"/>
              <a:cs typeface="Chalkduster"/>
            </a:endParaRPr>
          </a:p>
        </p:txBody>
      </p:sp>
      <p:sp>
        <p:nvSpPr>
          <p:cNvPr id="3" name="Content Placeholder 2"/>
          <p:cNvSpPr>
            <a:spLocks noGrp="1"/>
          </p:cNvSpPr>
          <p:nvPr>
            <p:ph sz="quarter" idx="13"/>
          </p:nvPr>
        </p:nvSpPr>
        <p:spPr>
          <a:xfrm>
            <a:off x="609600" y="1270083"/>
            <a:ext cx="7924800" cy="4444917"/>
          </a:xfrm>
        </p:spPr>
        <p:txBody>
          <a:bodyPr>
            <a:normAutofit/>
          </a:bodyPr>
          <a:lstStyle/>
          <a:p>
            <a:r>
              <a:rPr lang="en-US" sz="3600" dirty="0" smtClean="0"/>
              <a:t>A type </a:t>
            </a:r>
            <a:r>
              <a:rPr lang="en-US" sz="3600" dirty="0"/>
              <a:t>of legislation that describes the details of how a policy would be enacted, if voted into law by the assembly.</a:t>
            </a:r>
            <a:endParaRPr lang="en-US" sz="3600" dirty="0"/>
          </a:p>
        </p:txBody>
      </p:sp>
    </p:spTree>
    <p:extLst>
      <p:ext uri="{BB962C8B-B14F-4D97-AF65-F5344CB8AC3E}">
        <p14:creationId xmlns:p14="http://schemas.microsoft.com/office/powerpoint/2010/main" val="1462108053"/>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210</TotalTime>
  <Words>934</Words>
  <Application>Microsoft Macintosh PowerPoint</Application>
  <PresentationFormat>On-screen Show (4:3)</PresentationFormat>
  <Paragraphs>59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Horizon</vt:lpstr>
      <vt:lpstr>Congressional debate</vt:lpstr>
      <vt:lpstr>Federalism</vt:lpstr>
      <vt:lpstr>The Constitution</vt:lpstr>
      <vt:lpstr>House of Representatives</vt:lpstr>
      <vt:lpstr>Senate </vt:lpstr>
      <vt:lpstr>Congress</vt:lpstr>
      <vt:lpstr>Powers of Congress</vt:lpstr>
      <vt:lpstr>Legislation</vt:lpstr>
      <vt:lpstr>BILL</vt:lpstr>
      <vt:lpstr>Resolution </vt:lpstr>
      <vt:lpstr>Jurisdiction</vt:lpstr>
      <vt:lpstr>Docket </vt:lpstr>
      <vt:lpstr>Agenda </vt:lpstr>
      <vt:lpstr>Presiding Officer </vt:lpstr>
      <vt:lpstr>Floor</vt:lpstr>
      <vt:lpstr>Committee</vt:lpstr>
      <vt:lpstr>Amendment </vt:lpstr>
      <vt:lpstr>Authorship Speech</vt:lpstr>
      <vt:lpstr>Questioning</vt:lpstr>
      <vt:lpstr>Precedence </vt:lpstr>
      <vt:lpstr>Chamber</vt:lpstr>
    </vt:vector>
  </TitlesOfParts>
  <Company>School Board of Broward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Congressional debate</dc:title>
  <dc:creator>Monarch High</dc:creator>
  <cp:lastModifiedBy>Monarch High</cp:lastModifiedBy>
  <cp:revision>8</cp:revision>
  <dcterms:created xsi:type="dcterms:W3CDTF">2014-10-13T13:01:27Z</dcterms:created>
  <dcterms:modified xsi:type="dcterms:W3CDTF">2014-10-13T17:10:23Z</dcterms:modified>
</cp:coreProperties>
</file>